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autoAdjust="0"/>
    <p:restoredTop sz="50000" autoAdjust="0"/>
  </p:normalViewPr>
  <p:slideViewPr>
    <p:cSldViewPr snapToGrid="0">
      <p:cViewPr varScale="1">
        <p:scale>
          <a:sx n="60" d="100"/>
          <a:sy n="60" d="100"/>
        </p:scale>
        <p:origin x="180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8/31/16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a:t>
            </a:r>
            <a:r>
              <a:rPr lang="en-US" sz="1000" baseline="0" dirty="0" smtClean="0"/>
              <a:t>. </a:t>
            </a:r>
            <a:r>
              <a:rPr lang="en-US" sz="1000" baseline="0" dirty="0" smtClean="0"/>
              <a:t>I’m </a:t>
            </a:r>
            <a:r>
              <a:rPr lang="en-US" sz="1000" baseline="0" dirty="0" smtClean="0"/>
              <a:t>Alankar. Geometry and physics. Problem with astrophysics.</a:t>
            </a:r>
            <a:endParaRPr lang="en-US" sz="1000" baseline="0" dirty="0" smtClean="0"/>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did last summer!</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‘standard</a:t>
            </a:r>
            <a:r>
              <a:rPr lang="en-US" baseline="0" dirty="0" smtClean="0"/>
              <a:t> candle’. Specific type 1A (H/Si absorption features). =&gt; White dwarf (nearly dead) star in a binary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(brightness)! One of the best pieces of evidence for Big Bang Cosmology. Why every astronomer wants Betelgeuse to explode. What's the best way to troll an astronomer?</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(mention </a:t>
            </a:r>
            <a:r>
              <a:rPr lang="en-US" baseline="0" dirty="0" err="1" smtClean="0"/>
              <a:t>Tycho</a:t>
            </a:r>
            <a:r>
              <a:rPr lang="en-US" baseline="0" dirty="0" smtClean="0"/>
              <a:t> Brahe, modern astrometry satellites).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8/31/16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8/31/16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8/31/16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8/31/16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8/31/16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8/31/16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8/31/16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8/31/16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23.gif"/><Relationship Id="rId9" Type="http://schemas.openxmlformats.org/officeDocument/2006/relationships/image" Target="../media/image24.gif"/><Relationship Id="rId10"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9.jpg"/><Relationship Id="rId7" Type="http://schemas.openxmlformats.org/officeDocument/2006/relationships/image" Target="../media/image30.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243" y="1642404"/>
            <a:ext cx="7289800" cy="4318000"/>
          </a:xfrm>
          <a:prstGeom prst="rect">
            <a:avLst/>
          </a:prstGeom>
        </p:spPr>
      </p:pic>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sp>
        <p:nvSpPr>
          <p:cNvPr id="10" name="TextBox 9"/>
          <p:cNvSpPr txBox="1"/>
          <p:nvPr/>
        </p:nvSpPr>
        <p:spPr>
          <a:xfrm>
            <a:off x="2965747" y="6132659"/>
            <a:ext cx="7760716" cy="646331"/>
          </a:xfrm>
          <a:prstGeom prst="rect">
            <a:avLst/>
          </a:prstGeom>
          <a:noFill/>
        </p:spPr>
        <p:txBody>
          <a:bodyPr wrap="square" rtlCol="0">
            <a:spAutoFit/>
          </a:bodyPr>
          <a:lstStyle/>
          <a:p>
            <a:pPr algn="ctr"/>
            <a:r>
              <a:rPr lang="en-US" dirty="0" smtClean="0">
                <a:solidFill>
                  <a:schemeClr val="accent4"/>
                </a:solidFill>
              </a:rPr>
              <a:t>Credits: </a:t>
            </a:r>
            <a:r>
              <a:rPr lang="en-US" dirty="0">
                <a:solidFill>
                  <a:schemeClr val="accent4"/>
                </a:solidFill>
              </a:rPr>
              <a:t>Saul </a:t>
            </a:r>
            <a:r>
              <a:rPr lang="en-US" dirty="0" err="1" smtClean="0">
                <a:solidFill>
                  <a:schemeClr val="accent4"/>
                </a:solidFill>
              </a:rPr>
              <a:t>Perlmutter</a:t>
            </a:r>
            <a:r>
              <a:rPr lang="en-US" dirty="0" smtClean="0">
                <a:solidFill>
                  <a:schemeClr val="accent4"/>
                </a:solidFill>
              </a:rPr>
              <a:t>: </a:t>
            </a:r>
            <a:r>
              <a:rPr lang="en-US" dirty="0">
                <a:solidFill>
                  <a:schemeClr val="accent4"/>
                </a:solidFill>
              </a:rPr>
              <a:t>Supernovae, Dark Energy, and the Accelerating Universe</a:t>
            </a:r>
            <a:r>
              <a:rPr lang="en-US" dirty="0" smtClean="0">
                <a:solidFill>
                  <a:schemeClr val="accent4"/>
                </a:solidFill>
              </a:rPr>
              <a:t> </a:t>
            </a:r>
            <a:r>
              <a:rPr lang="en-US" dirty="0">
                <a:solidFill>
                  <a:schemeClr val="accent4"/>
                </a:solidFill>
              </a:rPr>
              <a:t>http://</a:t>
            </a:r>
            <a:r>
              <a:rPr lang="en-US" dirty="0" err="1">
                <a:solidFill>
                  <a:schemeClr val="accent4"/>
                </a:solidFill>
              </a:rPr>
              <a:t>supernova.lbl.gov</a:t>
            </a:r>
            <a:r>
              <a:rPr lang="en-US" dirty="0">
                <a:solidFill>
                  <a:schemeClr val="accent4"/>
                </a:solidFill>
              </a:rPr>
              <a:t>/PDFs/</a:t>
            </a:r>
            <a:r>
              <a:rPr lang="en-US" dirty="0" err="1">
                <a:solidFill>
                  <a:schemeClr val="accent4"/>
                </a:solidFill>
              </a:rPr>
              <a:t>PhysicsTodayArticle.pdf</a:t>
            </a:r>
            <a:endParaRPr lang="en-US" dirty="0">
              <a:solidFill>
                <a:schemeClr val="accent4"/>
              </a:solidFill>
            </a:endParaRPr>
          </a:p>
        </p:txBody>
      </p:sp>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
        <p:nvSpPr>
          <p:cNvPr id="6" name="TextBox 5"/>
          <p:cNvSpPr txBox="1"/>
          <p:nvPr/>
        </p:nvSpPr>
        <p:spPr>
          <a:xfrm>
            <a:off x="3052063" y="6367972"/>
            <a:ext cx="5557547" cy="369332"/>
          </a:xfrm>
          <a:prstGeom prst="rect">
            <a:avLst/>
          </a:prstGeom>
          <a:noFill/>
        </p:spPr>
        <p:txBody>
          <a:bodyPr wrap="none" rtlCol="0">
            <a:spAutoFit/>
          </a:bodyPr>
          <a:lstStyle/>
          <a:p>
            <a:r>
              <a:rPr lang="en-US" dirty="0" smtClean="0">
                <a:solidFill>
                  <a:schemeClr val="accent4"/>
                </a:solidFill>
              </a:rPr>
              <a:t>Credits: </a:t>
            </a:r>
            <a:r>
              <a:rPr lang="en-US" dirty="0">
                <a:solidFill>
                  <a:schemeClr val="accent4"/>
                </a:solidFill>
              </a:rPr>
              <a:t>http://</a:t>
            </a:r>
            <a:r>
              <a:rPr lang="en-US" dirty="0" err="1">
                <a:solidFill>
                  <a:schemeClr val="accent4"/>
                </a:solidFill>
              </a:rPr>
              <a:t>astro.wku.edu</a:t>
            </a:r>
            <a:r>
              <a:rPr lang="en-US" dirty="0">
                <a:solidFill>
                  <a:schemeClr val="accent4"/>
                </a:solidFill>
              </a:rPr>
              <a:t>/astr106/</a:t>
            </a:r>
            <a:r>
              <a:rPr lang="en-US" dirty="0" err="1">
                <a:solidFill>
                  <a:schemeClr val="accent4"/>
                </a:solidFill>
              </a:rPr>
              <a:t>Hubble_intro.html</a:t>
            </a:r>
            <a:endParaRPr lang="en-US" dirty="0">
              <a:solidFill>
                <a:schemeClr val="accent4"/>
              </a:solidFill>
            </a:endParaRPr>
          </a:p>
        </p:txBody>
      </p:sp>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947142"/>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923330"/>
          </a:xfrm>
          <a:prstGeom prst="rect">
            <a:avLst/>
          </a:prstGeom>
          <a:noFill/>
        </p:spPr>
        <p:txBody>
          <a:bodyPr wrap="square" rtlCol="0">
            <a:spAutoFit/>
          </a:bodyPr>
          <a:lstStyle/>
          <a:p>
            <a:pPr algn="ctr"/>
            <a:r>
              <a:rPr lang="en-US" sz="5400" dirty="0">
                <a:solidFill>
                  <a:schemeClr val="accent4"/>
                </a:solidFill>
                <a:latin typeface="Purisa" panose="02000603000000000000" pitchFamily="2" charset="2"/>
                <a:cs typeface="Purisa" panose="02000603000000000000" pitchFamily="2" charset="2"/>
              </a:rPr>
              <a:t>Questions?</a:t>
            </a:r>
          </a:p>
        </p:txBody>
      </p:sp>
      <p:sp>
        <p:nvSpPr>
          <p:cNvPr id="3" name="TextBox 2"/>
          <p:cNvSpPr txBox="1"/>
          <p:nvPr/>
        </p:nvSpPr>
        <p:spPr>
          <a:xfrm>
            <a:off x="2172389" y="3473360"/>
            <a:ext cx="7990115" cy="584775"/>
          </a:xfrm>
          <a:prstGeom prst="rect">
            <a:avLst/>
          </a:prstGeom>
          <a:noFill/>
        </p:spPr>
        <p:txBody>
          <a:bodyPr wrap="square" rtlCol="0">
            <a:spAutoFit/>
          </a:bodyPr>
          <a:lstStyle/>
          <a:p>
            <a:r>
              <a:rPr lang="en-US" sz="3200" dirty="0">
                <a:solidFill>
                  <a:schemeClr val="accent4"/>
                </a:solidFill>
                <a:latin typeface="Purisa" panose="02000603000000000000" pitchFamily="2" charset="2"/>
                <a:cs typeface="Purisa" panose="02000603000000000000" pitchFamily="2" charset="2"/>
              </a:rPr>
              <a:t>NO aliens, UFOs or God please! </a:t>
            </a:r>
            <a:r>
              <a:rPr lang="en-US" sz="3200" dirty="0">
                <a:solidFill>
                  <a:schemeClr val="accent4"/>
                </a:solidFill>
                <a:latin typeface="Purisa" panose="02000603000000000000" pitchFamily="2" charset="2"/>
                <a:cs typeface="Purisa" panose="02000603000000000000" pitchFamily="2" charset="2"/>
                <a:sym typeface="Wingdings"/>
              </a:rPr>
              <a:t></a:t>
            </a:r>
            <a:endParaRPr lang="en-US" sz="3200"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379771" y="1886697"/>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060039" y="2223481"/>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026"/>
                                        </p:tgtEl>
                                      </p:cBhvr>
                                    </p:animEffect>
                                    <p:set>
                                      <p:cBhvr>
                                        <p:cTn id="92" dur="1" fill="hold">
                                          <p:stCondLst>
                                            <p:cond delay="499"/>
                                          </p:stCondLst>
                                        </p:cTn>
                                        <p:tgtEl>
                                          <p:spTgt spid="10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25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250"/>
                                        <p:tgtEl>
                                          <p:spTgt spid="13"/>
                                        </p:tgtEl>
                                      </p:cBhvr>
                                    </p:animEffect>
                                    <p:set>
                                      <p:cBhvr>
                                        <p:cTn id="100" dur="1" fill="hold">
                                          <p:stCondLst>
                                            <p:cond delay="249"/>
                                          </p:stCondLst>
                                        </p:cTn>
                                        <p:tgtEl>
                                          <p:spTgt spid="1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2145</TotalTime>
  <Words>1069</Words>
  <Application>Microsoft Macintosh PowerPoint</Application>
  <PresentationFormat>Widescreen</PresentationFormat>
  <Paragraphs>86</Paragraphs>
  <Slides>17</Slides>
  <Notes>17</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Calibri Light</vt:lpstr>
      <vt:lpstr>Cambria Math</vt:lpstr>
      <vt:lpstr>Purisa</vt:lpstr>
      <vt:lpstr>Purisa Medium</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498</cp:revision>
  <dcterms:created xsi:type="dcterms:W3CDTF">2014-08-19T18:33:32Z</dcterms:created>
  <dcterms:modified xsi:type="dcterms:W3CDTF">2016-08-31T08:32:45Z</dcterms:modified>
  <cp:category>Astrophysics</cp:category>
</cp:coreProperties>
</file>